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70" r:id="rId2"/>
    <p:sldId id="307" r:id="rId3"/>
    <p:sldId id="311" r:id="rId4"/>
    <p:sldId id="306" r:id="rId5"/>
    <p:sldId id="312" r:id="rId6"/>
    <p:sldId id="298" r:id="rId7"/>
    <p:sldId id="322" r:id="rId8"/>
    <p:sldId id="323" r:id="rId9"/>
    <p:sldId id="313" r:id="rId10"/>
    <p:sldId id="315" r:id="rId11"/>
    <p:sldId id="316" r:id="rId12"/>
    <p:sldId id="314" r:id="rId13"/>
    <p:sldId id="317" r:id="rId14"/>
    <p:sldId id="318" r:id="rId15"/>
    <p:sldId id="319" r:id="rId16"/>
    <p:sldId id="320" r:id="rId17"/>
    <p:sldId id="321" r:id="rId18"/>
    <p:sldId id="302" r:id="rId19"/>
    <p:sldId id="305" r:id="rId20"/>
    <p:sldId id="324" r:id="rId21"/>
    <p:sldId id="285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762"/>
    <a:srgbClr val="938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D7CA0F7-784E-4398-A695-1D09F2009A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E073A37-ADE2-48EC-90C0-C0192CB171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7B6C68-B2C3-4803-B160-9EEC5AAA8FB4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A6CA89A-8358-4EBC-AF97-F52F5663F2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DFA71B-F377-40F7-8F0E-83D0E80739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1EA6F-BD80-4D1C-B93D-34277E3D25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047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A2B39-6DF2-435D-8E9D-C04C9608FA4B}" type="datetimeFigureOut">
              <a:rPr lang="ru-RU" smtClean="0"/>
              <a:t>24.04.2024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D357C-10CA-46E2-87A7-308738E7FE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9841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D357C-10CA-46E2-87A7-308738E7FED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71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E47127-F7AE-4FED-BBF5-AADBA70768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844824"/>
            <a:ext cx="103632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573016"/>
            <a:ext cx="8534400" cy="105496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0144A9-3C31-47F8-9835-1282335565A2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DA8A6-4FA4-48B5-8DFC-CC298C1D61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30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5B865-F048-4509-8386-892D2AD62167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1DCB3-0AF6-4636-8C57-BA507A5E04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750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0992F3-0DCE-43B1-A109-8B241601898E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34C9D-A1BF-464C-B06D-97927D1F63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46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640960" cy="99412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B7823-D070-409E-9259-BD951AC6D60E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C09FD-CEBA-4197-8B74-7D5D25F68BF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908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C39A0-1875-42DC-B1E7-FAC5D821E362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58B9FA-2DB6-4FD6-A2CD-A3B2CD108C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139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988841"/>
            <a:ext cx="5384800" cy="413732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FA79A-4C46-4255-BCF5-E2C53A3B13C5}" type="datetime1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B2E81-1581-4B84-A62B-460F379E76A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87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A0BE1-1552-447D-923C-70D9D4CBF604}" type="datetime1">
              <a:rPr lang="ru-RU" smtClean="0"/>
              <a:t>24.04.2024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09D24-029A-4825-A37E-9F82A1E36B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4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D93F0-5891-48B0-80FC-74E9CE2902F2}" type="datetime1">
              <a:rPr lang="ru-RU" smtClean="0"/>
              <a:t>24.04.2024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BDCB9-3A57-4712-B9CB-D3AD58D7AE7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87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BB2A2-3D9A-4069-AB6E-D61F7DFAF093}" type="datetime1">
              <a:rPr lang="ru-RU" smtClean="0"/>
              <a:t>24.04.2024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88BD7-B189-4C93-8D9B-FF6A86D77D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83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12007-AAEB-442D-A800-21F54682FF66}" type="datetime1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42D41-7B3E-4859-920A-63E3868FDC5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35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93490C-40E6-4DF3-866B-D1DB42D829A6}" type="datetime1">
              <a:rPr lang="ru-RU" smtClean="0"/>
              <a:t>24.04.2024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94B7F-6B70-457D-9BF1-61C8DDD8E28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876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F55453-2039-43CD-B2F0-2B84EF3E9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7"/>
          <a:stretch/>
        </p:blipFill>
        <p:spPr>
          <a:xfrm>
            <a:off x="0" y="1558908"/>
            <a:ext cx="12192000" cy="4939344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6D6C4E7-20D8-4FD1-B01A-55210E265AEA}" type="datetime1">
              <a:rPr lang="ru-RU" smtClean="0"/>
              <a:t>24.04.2024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F665940-2452-4F9C-B13F-79D73A5EB34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EA564B9-D6D7-4EDB-B92B-10572B580619}"/>
              </a:ext>
            </a:extLst>
          </p:cNvPr>
          <p:cNvSpPr/>
          <p:nvPr userDrawn="1"/>
        </p:nvSpPr>
        <p:spPr>
          <a:xfrm>
            <a:off x="28028" y="22390"/>
            <a:ext cx="2255573" cy="1678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BEDB24-2756-46F9-A963-64EE849B5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077"/>
          <a:stretch/>
        </p:blipFill>
        <p:spPr>
          <a:xfrm>
            <a:off x="263352" y="240238"/>
            <a:ext cx="1008112" cy="9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F16AF86-7C0F-404F-A99F-6B49C48F0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69944"/>
            <a:ext cx="10363200" cy="1470025"/>
          </a:xfrm>
        </p:spPr>
        <p:txBody>
          <a:bodyPr/>
          <a:lstStyle/>
          <a:p>
            <a:r>
              <a:rPr lang="ru-RU" sz="3600" dirty="0"/>
              <a:t>Прогнозирование погоды на основе годов-гомологов</a:t>
            </a:r>
            <a:br>
              <a:rPr lang="ru-RU" sz="3600" dirty="0">
                <a:latin typeface="+mn-lt"/>
              </a:rPr>
            </a:br>
            <a:endParaRPr lang="ru-RU" sz="3600" dirty="0">
              <a:latin typeface="+mn-lt"/>
            </a:endParaRPr>
          </a:p>
        </p:txBody>
      </p:sp>
      <p:sp>
        <p:nvSpPr>
          <p:cNvPr id="2" name="Подзаголовок 4">
            <a:extLst>
              <a:ext uri="{FF2B5EF4-FFF2-40B4-BE49-F238E27FC236}">
                <a16:creationId xmlns:a16="http://schemas.microsoft.com/office/drawing/2014/main" id="{B176D2A5-C161-464C-9E62-58CE3205035A}"/>
              </a:ext>
            </a:extLst>
          </p:cNvPr>
          <p:cNvSpPr>
            <a:spLocks noGrp="1"/>
          </p:cNvSpPr>
          <p:nvPr/>
        </p:nvSpPr>
        <p:spPr bwMode="auto">
          <a:xfrm>
            <a:off x="3498573" y="5039360"/>
            <a:ext cx="8534400" cy="168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Выполнили:</a:t>
            </a:r>
          </a:p>
          <a:p>
            <a:pPr algn="r"/>
            <a:r>
              <a:rPr lang="ru-RU" dirty="0"/>
              <a:t>Сухих А.М., </a:t>
            </a:r>
            <a:r>
              <a:rPr lang="en-US" dirty="0"/>
              <a:t>2</a:t>
            </a:r>
            <a:r>
              <a:rPr lang="ru-RU" dirty="0"/>
              <a:t> курс, 151266 </a:t>
            </a:r>
          </a:p>
          <a:p>
            <a:pPr algn="r"/>
            <a:r>
              <a:rPr lang="ru-RU" dirty="0" err="1"/>
              <a:t>Терюхин</a:t>
            </a:r>
            <a:r>
              <a:rPr lang="ru-RU" dirty="0"/>
              <a:t> Б.В., </a:t>
            </a:r>
            <a:r>
              <a:rPr lang="en-US" dirty="0"/>
              <a:t>2</a:t>
            </a:r>
            <a:r>
              <a:rPr lang="ru-RU" dirty="0"/>
              <a:t> курс, 151266 </a:t>
            </a:r>
            <a:br>
              <a:rPr lang="ru-RU" dirty="0"/>
            </a:br>
            <a:r>
              <a:rPr lang="ru-RU" dirty="0"/>
              <a:t>Руководитель:</a:t>
            </a:r>
          </a:p>
          <a:p>
            <a:pPr algn="r"/>
            <a:r>
              <a:rPr lang="ru-RU" dirty="0" err="1"/>
              <a:t>Васендина</a:t>
            </a:r>
            <a:r>
              <a:rPr lang="ru-RU" dirty="0"/>
              <a:t> И.С., к.т.н.</a:t>
            </a:r>
          </a:p>
        </p:txBody>
      </p:sp>
    </p:spTree>
    <p:extLst>
      <p:ext uri="{BB962C8B-B14F-4D97-AF65-F5344CB8AC3E}">
        <p14:creationId xmlns:p14="http://schemas.microsoft.com/office/powerpoint/2010/main" val="326718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93CBF-B3C4-D390-A36F-12FD5016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с помощью векторов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51E849-9EED-730E-13EF-65BD53134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Каждый год представляется в виде вектора значений</a:t>
            </a:r>
          </a:p>
          <a:p>
            <a:r>
              <a:rPr lang="ru-RU" dirty="0"/>
              <a:t>Расстояние между векторами принимается как различие в погодных условиях</a:t>
            </a:r>
          </a:p>
          <a:p>
            <a:r>
              <a:rPr lang="ru-RU" dirty="0"/>
              <a:t>Года с наименьшим расстоянием между векторами определены гомологами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58F93E-1224-16B3-414C-14CC00D3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635" y="6485050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10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FD0C3E-F7E1-0777-E382-B3536A914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950" y="3540885"/>
            <a:ext cx="2845050" cy="2075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BFB6D-9A29-628A-3E55-A6A998DEC9B0}"/>
              </a:ext>
            </a:extLst>
          </p:cNvPr>
          <p:cNvSpPr txBox="1"/>
          <p:nvPr/>
        </p:nvSpPr>
        <p:spPr>
          <a:xfrm>
            <a:off x="6935821" y="5771188"/>
            <a:ext cx="3776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Расстояния по одному из параметров</a:t>
            </a:r>
          </a:p>
        </p:txBody>
      </p:sp>
    </p:spTree>
    <p:extLst>
      <p:ext uri="{BB962C8B-B14F-4D97-AF65-F5344CB8AC3E}">
        <p14:creationId xmlns:p14="http://schemas.microsoft.com/office/powerpoint/2010/main" val="3514063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B546E-6299-7479-A87B-83BF11B2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 временных рядов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0C7CB7-A054-96AD-B49E-F5583D328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TimeSeriesKMeans</a:t>
            </a:r>
            <a:r>
              <a:rPr lang="ru-RU" dirty="0"/>
              <a:t> - вариация алгоритма K-</a:t>
            </a:r>
            <a:r>
              <a:rPr lang="ru-RU" dirty="0" err="1"/>
              <a:t>Means</a:t>
            </a:r>
            <a:r>
              <a:rPr lang="ru-RU" dirty="0"/>
              <a:t> для кластеризации временных рядов.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Кластеризация по каждому из 6 признаков</a:t>
            </a:r>
          </a:p>
          <a:p>
            <a:r>
              <a:rPr lang="ru-RU" dirty="0"/>
              <a:t>Признак гомолога – попадание в целевой кластер по 4 из 6 признаков</a:t>
            </a:r>
          </a:p>
          <a:p>
            <a:r>
              <a:rPr lang="ru-RU" dirty="0"/>
              <a:t>Учитывает временные зависимости между точками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299ABD2-7975-EB57-90A4-EAEC06D9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920" y="6492875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11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8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F56276-0F5A-8010-CFE8-AEB563DA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 временных рядов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3A0E1A-C393-D972-E02E-3F438DBB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5280" y="6492875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12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A4138D-22D9-1892-1115-FD92FFC2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1" y="1377107"/>
            <a:ext cx="4743217" cy="35574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DB4E10-5BFB-3F22-EE1D-CA1A5693D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87" y="1377107"/>
            <a:ext cx="4743217" cy="35574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79738-D4D7-03AB-3956-30246DDA1A1A}"/>
              </a:ext>
            </a:extLst>
          </p:cNvPr>
          <p:cNvSpPr txBox="1"/>
          <p:nvPr/>
        </p:nvSpPr>
        <p:spPr>
          <a:xfrm>
            <a:off x="1858182" y="5042867"/>
            <a:ext cx="2357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Средняя температура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B0EB4-4688-F3F0-971F-B4010FEEB0B4}"/>
              </a:ext>
            </a:extLst>
          </p:cNvPr>
          <p:cNvSpPr txBox="1"/>
          <p:nvPr/>
        </p:nvSpPr>
        <p:spPr>
          <a:xfrm>
            <a:off x="7681808" y="5044905"/>
            <a:ext cx="2357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Скорость ветра</a:t>
            </a:r>
          </a:p>
        </p:txBody>
      </p:sp>
    </p:spTree>
    <p:extLst>
      <p:ext uri="{BB962C8B-B14F-4D97-AF65-F5344CB8AC3E}">
        <p14:creationId xmlns:p14="http://schemas.microsoft.com/office/powerpoint/2010/main" val="927351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3959D-CBCA-40DE-AA58-31B3F50A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98A849-9FC7-887A-1CA9-778054F55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Метод прогнозирования временных рядов – </a:t>
            </a:r>
            <a:r>
              <a:rPr lang="en-US" dirty="0"/>
              <a:t>SARIMAX</a:t>
            </a:r>
            <a:endParaRPr lang="ru-RU" dirty="0"/>
          </a:p>
          <a:p>
            <a:r>
              <a:rPr lang="ru-RU" dirty="0"/>
              <a:t>Для каждого параметра обучается отдельная модель</a:t>
            </a:r>
          </a:p>
          <a:p>
            <a:r>
              <a:rPr lang="ru-RU" dirty="0"/>
              <a:t>Обучается на исторических погодных данных</a:t>
            </a:r>
          </a:p>
          <a:p>
            <a:r>
              <a:rPr lang="ru-RU" dirty="0"/>
              <a:t>Результат корректируется на основе данных о годах-гомологах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F5A7F0-CCDF-235E-0F93-EB2E1C2E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4960" y="6492875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13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7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23FBD4-B6F9-53EA-462F-5D66BEF4C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</a:t>
            </a:r>
            <a:r>
              <a:rPr lang="en-US" dirty="0"/>
              <a:t>SARIMAX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C5B65B-0D85-9829-BF3D-FC9166406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Входные данные: </a:t>
            </a:r>
            <a:r>
              <a:rPr lang="ru-RU" dirty="0"/>
              <a:t>исторический временной ряд + ряд пользователя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Результат: </a:t>
            </a:r>
            <a:r>
              <a:rPr lang="ru-RU" dirty="0"/>
              <a:t>прогноз на </a:t>
            </a:r>
            <a:r>
              <a:rPr lang="en-US" dirty="0"/>
              <a:t>N </a:t>
            </a:r>
            <a:r>
              <a:rPr lang="ru-RU" dirty="0"/>
              <a:t>дней, определенных пользователем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b="1" dirty="0"/>
          </a:p>
          <a:p>
            <a:pPr marL="0" indent="0">
              <a:buNone/>
            </a:pPr>
            <a:r>
              <a:rPr lang="ru-RU" b="1" dirty="0"/>
              <a:t>Общий результат: </a:t>
            </a:r>
          </a:p>
          <a:p>
            <a:pPr marL="0" indent="0">
              <a:buNone/>
            </a:pPr>
            <a:r>
              <a:rPr lang="en-US" dirty="0"/>
              <a:t>6 </a:t>
            </a:r>
            <a:r>
              <a:rPr lang="ru-RU" dirty="0"/>
              <a:t>предсказанных параметров * количество дней предсказания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EA4DCB-BBE0-18D6-0FF7-CC754D108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4960" y="6453935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14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4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C07F49-620E-DF33-61C5-92B4CBB5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 </a:t>
            </a:r>
            <a:r>
              <a:rPr lang="en-US" dirty="0"/>
              <a:t>SARIMAX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2B7AFE-BDE5-B710-ADB2-7474E5C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4960" y="6492875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15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5559F55-E4F1-82C7-8FA1-5E869C4F4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3" y="1678275"/>
            <a:ext cx="5307552" cy="26537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80A1FDA-A818-848A-12C4-808870674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19" y="1678275"/>
            <a:ext cx="5307552" cy="26537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3447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4FFBED-F96B-157C-59E7-F597227E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Корректировка по годам-гомологам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60BB6E-D4B2-8FF1-94AD-459D7310A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Результаты предсказания необходимо корректировать с учетом показателей годов, определенных как гомологов.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Алгоритм корректировки:</a:t>
            </a:r>
          </a:p>
          <a:p>
            <a:r>
              <a:rPr lang="ru-RU" dirty="0"/>
              <a:t>Вычисление разности значений предсказанного дня и года-гомолога</a:t>
            </a:r>
          </a:p>
          <a:p>
            <a:r>
              <a:rPr lang="ru-RU" dirty="0"/>
              <a:t>Вычисление средней</a:t>
            </a:r>
            <a:r>
              <a:rPr lang="en-US" dirty="0"/>
              <a:t> </a:t>
            </a:r>
            <a:r>
              <a:rPr lang="ru-RU" dirty="0"/>
              <a:t>или медианной разности по каждому дню</a:t>
            </a:r>
          </a:p>
          <a:p>
            <a:r>
              <a:rPr lang="ru-RU" dirty="0"/>
              <a:t>Вычитание из </a:t>
            </a:r>
            <a:r>
              <a:rPr lang="en-US" dirty="0"/>
              <a:t>SARIMAX </a:t>
            </a:r>
            <a:r>
              <a:rPr lang="ru-RU" dirty="0"/>
              <a:t>предсказания значения средней</a:t>
            </a:r>
            <a:r>
              <a:rPr lang="en-US" dirty="0"/>
              <a:t>/</a:t>
            </a:r>
            <a:r>
              <a:rPr lang="ru-RU" dirty="0"/>
              <a:t>медианной разности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ABE859-249F-16D0-D3CE-AB9EB5D8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92875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16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4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B4E3D5-4604-5FA7-D85F-8575E30D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корректировки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FCE79D-2723-1994-80E9-4E39CA56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6416" y="6514331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17</a:t>
            </a:fld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EA1F52-71A9-4A62-504A-F44C82888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24" y="1394293"/>
            <a:ext cx="5823632" cy="291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2A8754-6073-BA5B-14FD-708731088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18" y="1394293"/>
            <a:ext cx="5823632" cy="2911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FB7B3-F943-99CB-DF13-FB931ADD92C9}"/>
              </a:ext>
            </a:extLst>
          </p:cNvPr>
          <p:cNvSpPr txBox="1"/>
          <p:nvPr/>
        </p:nvSpPr>
        <p:spPr>
          <a:xfrm>
            <a:off x="661480" y="4757587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Sarimax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MAE = 7.17 MSE = 76.82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03A0E3-136C-CFAD-7637-84823022FAE3}"/>
              </a:ext>
            </a:extLst>
          </p:cNvPr>
          <p:cNvSpPr txBox="1"/>
          <p:nvPr/>
        </p:nvSpPr>
        <p:spPr>
          <a:xfrm>
            <a:off x="661479" y="5240944"/>
            <a:ext cx="4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Мод. среднее: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MAE = 4.96 MSE = 38.1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5FADB-1B70-7F57-BFF1-C0D278F3E807}"/>
              </a:ext>
            </a:extLst>
          </p:cNvPr>
          <p:cNvSpPr txBox="1"/>
          <p:nvPr/>
        </p:nvSpPr>
        <p:spPr>
          <a:xfrm>
            <a:off x="661479" y="5730611"/>
            <a:ext cx="4588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Мод. медианное: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MAE = 6.46 MSE = 58.0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ADA783-6319-4519-3BCF-5230281EEA9A}"/>
              </a:ext>
            </a:extLst>
          </p:cNvPr>
          <p:cNvSpPr txBox="1"/>
          <p:nvPr/>
        </p:nvSpPr>
        <p:spPr>
          <a:xfrm>
            <a:off x="6942315" y="4757587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2">
                    <a:lumMod val="75000"/>
                  </a:schemeClr>
                </a:solidFill>
              </a:rPr>
              <a:t>Sarimax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MAE = 6.5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MSE = 65.4</a:t>
            </a:r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39FB2A-CCF0-20B6-04ED-BD552D29D094}"/>
              </a:ext>
            </a:extLst>
          </p:cNvPr>
          <p:cNvSpPr txBox="1"/>
          <p:nvPr/>
        </p:nvSpPr>
        <p:spPr>
          <a:xfrm>
            <a:off x="6942314" y="5240944"/>
            <a:ext cx="4588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Мод. среднее: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MAE = 4.72 MSE = 33.08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E6C04-99ED-282C-5D27-247C7791CC16}"/>
              </a:ext>
            </a:extLst>
          </p:cNvPr>
          <p:cNvSpPr txBox="1"/>
          <p:nvPr/>
        </p:nvSpPr>
        <p:spPr>
          <a:xfrm>
            <a:off x="6942314" y="5730611"/>
            <a:ext cx="4588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2">
                    <a:lumMod val="75000"/>
                  </a:schemeClr>
                </a:solidFill>
              </a:rPr>
              <a:t>Мод. медианное: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MAE = 5.86 MSE = 49.53</a:t>
            </a:r>
            <a:endParaRPr lang="ru-RU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50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A1B8C-155E-476C-BF48-E6BDE489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94538"/>
            <a:ext cx="8640960" cy="994122"/>
          </a:xfrm>
        </p:spPr>
        <p:txBody>
          <a:bodyPr/>
          <a:lstStyle/>
          <a:p>
            <a:r>
              <a:rPr lang="ru-RU" dirty="0"/>
              <a:t>И</a:t>
            </a:r>
            <a:r>
              <a:rPr lang="ru-RU" sz="3200" dirty="0"/>
              <a:t>нтерфейс программы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6402C-31FF-1CAF-9C77-167CEF0E32D8}"/>
              </a:ext>
            </a:extLst>
          </p:cNvPr>
          <p:cNvSpPr txBox="1"/>
          <p:nvPr/>
        </p:nvSpPr>
        <p:spPr>
          <a:xfrm>
            <a:off x="11565586" y="6488668"/>
            <a:ext cx="49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EB12E3-FF63-49BB-A1BA-E36DF5AB4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5" y="1488329"/>
            <a:ext cx="5902402" cy="338198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EAC264-EDF2-8C0C-16FC-AF37609E3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24" y="1488329"/>
            <a:ext cx="5902402" cy="33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4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A1B8C-155E-476C-BF48-E6BDE489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94538"/>
            <a:ext cx="8640960" cy="994122"/>
          </a:xfrm>
        </p:spPr>
        <p:txBody>
          <a:bodyPr/>
          <a:lstStyle/>
          <a:p>
            <a:r>
              <a:rPr lang="ru-RU" dirty="0"/>
              <a:t>Работа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2041F-6F7A-47A4-BC2E-8AA8F380F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88660"/>
            <a:ext cx="10972800" cy="4680679"/>
          </a:xfrm>
        </p:spPr>
        <p:txBody>
          <a:bodyPr/>
          <a:lstStyle/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D73FE-E4DA-677A-798D-FCB7459EEA94}"/>
              </a:ext>
            </a:extLst>
          </p:cNvPr>
          <p:cNvSpPr txBox="1"/>
          <p:nvPr/>
        </p:nvSpPr>
        <p:spPr>
          <a:xfrm>
            <a:off x="11582400" y="6488668"/>
            <a:ext cx="49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  <a:endParaRPr lang="ru-RU" dirty="0"/>
          </a:p>
        </p:txBody>
      </p:sp>
      <p:pic>
        <p:nvPicPr>
          <p:cNvPr id="5" name="Демонстрация">
            <a:hlinkClick r:id="" action="ppaction://media"/>
            <a:extLst>
              <a:ext uri="{FF2B5EF4-FFF2-40B4-BE49-F238E27FC236}">
                <a16:creationId xmlns:a16="http://schemas.microsoft.com/office/drawing/2014/main" id="{5053CCA5-AC59-FF14-2548-3C08E35140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6102" y="943204"/>
            <a:ext cx="8579796" cy="48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A1B8C-155E-476C-BF48-E6BDE489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94538"/>
            <a:ext cx="8640960" cy="994122"/>
          </a:xfrm>
        </p:spPr>
        <p:txBody>
          <a:bodyPr/>
          <a:lstStyle/>
          <a:p>
            <a:r>
              <a:rPr lang="ru-RU" dirty="0"/>
              <a:t>Актуальность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2041F-6F7A-47A4-BC2E-8AA8F380F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393460"/>
            <a:ext cx="5201920" cy="4680679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>
                <a:effectLst/>
                <a:ea typeface="Times New Roman" panose="02020603050405020304" pitchFamily="18" charset="0"/>
              </a:rPr>
              <a:t>Согласно распоряжению от 1 августа 2022 года №2115-р Правительством Российской Федерации утвержден план по развитию Северного морского пути до 2035 года. Одной из проблем для реализации данного плана и поставленных целей являются замерзающие моря и меняющиеся погодные условия, влияющие на судоходство в регионе. Исходя из этого встает вопрос о необходимости создания и использования современных методов анализа и прогнозирования погоды.</a:t>
            </a:r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6" name="Рисунок 5" descr="Изображение выглядит как текст, карта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1162F9B-F294-49E3-D4C0-095220E0F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661160"/>
            <a:ext cx="6549296" cy="332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88C857-FEEE-99FD-D6AE-87D0F2216586}"/>
              </a:ext>
            </a:extLst>
          </p:cNvPr>
          <p:cNvSpPr txBox="1"/>
          <p:nvPr/>
        </p:nvSpPr>
        <p:spPr>
          <a:xfrm>
            <a:off x="11694160" y="6488668"/>
            <a:ext cx="49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5134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A5A4A-9C47-0AE6-F291-B37F21E4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2CCD5F-51E9-CF48-D045-32B0FCD2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Выводы:</a:t>
            </a:r>
          </a:p>
          <a:p>
            <a:r>
              <a:rPr lang="ru-RU" dirty="0"/>
              <a:t>Использование кластеризации временных рядов позволяет определять года-гомологи</a:t>
            </a:r>
          </a:p>
          <a:p>
            <a:r>
              <a:rPr lang="ru-RU" dirty="0"/>
              <a:t>Корректировка предсказания временного ряда с помощью данных годов гомологов позволяет уменьшить ошибку предсказания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Варианты развития:</a:t>
            </a:r>
          </a:p>
          <a:p>
            <a:r>
              <a:rPr lang="ru-RU" dirty="0"/>
              <a:t>Использование других моделей кластеризации и прогнозирования</a:t>
            </a:r>
          </a:p>
          <a:p>
            <a:r>
              <a:rPr lang="ru-RU" dirty="0"/>
              <a:t>Использование полученных результатов в рамках прогнозирования состояния ледовой обстановки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186C0CD-4109-A4E9-4A87-9788589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5760" y="6492875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20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3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49999-723D-41DC-974D-4B9B3F4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1998663"/>
            <a:ext cx="8640960" cy="994122"/>
          </a:xfrm>
        </p:spPr>
        <p:txBody>
          <a:bodyPr/>
          <a:lstStyle/>
          <a:p>
            <a:r>
              <a:rPr lang="ru-RU" sz="3600" dirty="0">
                <a:latin typeface="+mn-lt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0650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112091-6862-B5D1-D2C4-B9B01EB5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 погодных условий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691272-FA36-2F71-B30A-4132F0C14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Погода – один из ключевых факторов, влияющих на ледовую остановку</a:t>
            </a:r>
          </a:p>
          <a:p>
            <a:r>
              <a:rPr lang="ru-RU" dirty="0"/>
              <a:t>Прогнозирование погодных параметров – составная часть прогнозирования льдов </a:t>
            </a:r>
          </a:p>
          <a:p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D32A60-E3D5-A9A4-528D-F5E987881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78" y="3359005"/>
            <a:ext cx="4804856" cy="26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620A113-DEA1-3703-690C-746418327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56" y="3353069"/>
            <a:ext cx="4293143" cy="2707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72CE0-51B8-7ECB-A37E-49AFBA649EE5}"/>
              </a:ext>
            </a:extLst>
          </p:cNvPr>
          <p:cNvSpPr txBox="1"/>
          <p:nvPr/>
        </p:nvSpPr>
        <p:spPr>
          <a:xfrm>
            <a:off x="11694160" y="6488668"/>
            <a:ext cx="49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02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A1B8C-155E-476C-BF48-E6BDE489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94538"/>
            <a:ext cx="8640960" cy="994122"/>
          </a:xfrm>
        </p:spPr>
        <p:txBody>
          <a:bodyPr/>
          <a:lstStyle/>
          <a:p>
            <a:r>
              <a:rPr lang="ru-RU" dirty="0"/>
              <a:t>Цель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A2041F-6F7A-47A4-BC2E-8AA8F380F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393460"/>
            <a:ext cx="11602720" cy="4680679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 проекта - улучшить предсказание погодных условий посредством комбинирования методов прогнозирования временных рядов и результатов поиска годов-гомологов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Задачи:</a:t>
            </a:r>
          </a:p>
          <a:p>
            <a:pPr>
              <a:buFontTx/>
              <a:buChar char="-"/>
            </a:pPr>
            <a:r>
              <a:rPr lang="ru-RU" dirty="0"/>
              <a:t>Сбор и обработка исторических</a:t>
            </a:r>
            <a:r>
              <a:rPr lang="en-US" dirty="0"/>
              <a:t> </a:t>
            </a:r>
            <a:r>
              <a:rPr lang="ru-RU" dirty="0"/>
              <a:t>данных </a:t>
            </a:r>
          </a:p>
          <a:p>
            <a:pPr>
              <a:buFontTx/>
              <a:buChar char="-"/>
            </a:pPr>
            <a:r>
              <a:rPr lang="ru-RU" dirty="0"/>
              <a:t>Выявление годов-гомологов </a:t>
            </a:r>
          </a:p>
          <a:p>
            <a:pPr>
              <a:buFontTx/>
              <a:buChar char="-"/>
            </a:pPr>
            <a:r>
              <a:rPr lang="ru-RU" dirty="0"/>
              <a:t>Реализация предсказания погодных условий</a:t>
            </a:r>
          </a:p>
          <a:p>
            <a:pPr>
              <a:buFontTx/>
              <a:buChar char="-"/>
            </a:pPr>
            <a:r>
              <a:rPr lang="ru-RU" dirty="0"/>
              <a:t>Разработка интерфейса программы</a:t>
            </a:r>
          </a:p>
          <a:p>
            <a:pPr>
              <a:buFontTx/>
              <a:buChar char="-"/>
            </a:pPr>
            <a:endParaRPr lang="ru-RU" dirty="0"/>
          </a:p>
          <a:p>
            <a:pPr>
              <a:buFontTx/>
              <a:buChar char="-"/>
            </a:pPr>
            <a:endParaRPr lang="ru-RU" dirty="0"/>
          </a:p>
          <a:p>
            <a:pPr>
              <a:buFontTx/>
              <a:buChar char="-"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B9EDC8-280D-BC59-770B-1F3B1FCA97AA}"/>
              </a:ext>
            </a:extLst>
          </p:cNvPr>
          <p:cNvSpPr txBox="1"/>
          <p:nvPr/>
        </p:nvSpPr>
        <p:spPr>
          <a:xfrm>
            <a:off x="11694160" y="6488668"/>
            <a:ext cx="49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42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3FAD3-212D-CD8F-3866-6EEF46A8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работы системы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A013D9-84CF-05A7-1FD3-CCC2FECE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7924" y="6492875"/>
            <a:ext cx="2844800" cy="365125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</a:rPr>
              <a:t>5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1114D07-6F5C-4F20-BD43-E1A8CF97D0E1}"/>
              </a:ext>
            </a:extLst>
          </p:cNvPr>
          <p:cNvSpPr/>
          <p:nvPr/>
        </p:nvSpPr>
        <p:spPr>
          <a:xfrm>
            <a:off x="1236790" y="3756620"/>
            <a:ext cx="2617514" cy="17331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Обработка  исторических данных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382FB03-1B11-437B-6893-3C52985E62A5}"/>
              </a:ext>
            </a:extLst>
          </p:cNvPr>
          <p:cNvSpPr/>
          <p:nvPr/>
        </p:nvSpPr>
        <p:spPr>
          <a:xfrm>
            <a:off x="5495965" y="2562427"/>
            <a:ext cx="2617514" cy="17331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Поиск годов гомологов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828BE07-24D0-0BF8-CF69-F5BD8E072E1A}"/>
              </a:ext>
            </a:extLst>
          </p:cNvPr>
          <p:cNvSpPr/>
          <p:nvPr/>
        </p:nvSpPr>
        <p:spPr>
          <a:xfrm>
            <a:off x="9321567" y="2562427"/>
            <a:ext cx="2617514" cy="17331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Прогнозирование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4E6C124-F475-A765-EFAD-7FFD68192793}"/>
              </a:ext>
            </a:extLst>
          </p:cNvPr>
          <p:cNvSpPr/>
          <p:nvPr/>
        </p:nvSpPr>
        <p:spPr>
          <a:xfrm>
            <a:off x="1236790" y="1587352"/>
            <a:ext cx="2617514" cy="17331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Входные данные пользователя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10D846D2-A6D4-8BED-97EB-66DAE3E8877C}"/>
              </a:ext>
            </a:extLst>
          </p:cNvPr>
          <p:cNvCxnSpPr>
            <a:stCxn id="9" idx="3"/>
            <a:endCxn id="6" idx="1"/>
          </p:cNvCxnSpPr>
          <p:nvPr/>
        </p:nvCxnSpPr>
        <p:spPr>
          <a:xfrm>
            <a:off x="3854304" y="2453925"/>
            <a:ext cx="1641661" cy="97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91E24725-ADB3-9C46-7D31-C9D3FA715603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854304" y="3429000"/>
            <a:ext cx="1641661" cy="119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822A0AA4-02EA-42B6-D87E-093578722D2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113479" y="3429000"/>
            <a:ext cx="1208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47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A1B8C-155E-476C-BF48-E6BDE489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94538"/>
            <a:ext cx="8640960" cy="557475"/>
          </a:xfrm>
        </p:spPr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5618A-2B06-3514-20B8-395BE99AEE1D}"/>
              </a:ext>
            </a:extLst>
          </p:cNvPr>
          <p:cNvSpPr txBox="1"/>
          <p:nvPr/>
        </p:nvSpPr>
        <p:spPr>
          <a:xfrm>
            <a:off x="11694160" y="6488668"/>
            <a:ext cx="49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C316F8-469E-98AF-4DB3-A676139D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36" y="1752779"/>
            <a:ext cx="5376774" cy="4052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3887B-06E2-DCC1-28D7-81563621B39E}"/>
              </a:ext>
            </a:extLst>
          </p:cNvPr>
          <p:cNvSpPr txBox="1"/>
          <p:nvPr/>
        </p:nvSpPr>
        <p:spPr>
          <a:xfrm>
            <a:off x="598230" y="1185326"/>
            <a:ext cx="10474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Источник: </a:t>
            </a:r>
            <a:r>
              <a:rPr lang="en-US" sz="2000" dirty="0"/>
              <a:t>http://pogoda-service.ru/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F72864-0B0B-E392-4774-A4E6199A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16" y="1752778"/>
            <a:ext cx="5248848" cy="4052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17AE37-B8F8-DB83-645C-3F4256709B26}"/>
              </a:ext>
            </a:extLst>
          </p:cNvPr>
          <p:cNvSpPr txBox="1"/>
          <p:nvPr/>
        </p:nvSpPr>
        <p:spPr>
          <a:xfrm>
            <a:off x="458935" y="5972967"/>
            <a:ext cx="544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Карта станций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09C0-35C0-2D5A-37A5-CBD978FE2BE1}"/>
              </a:ext>
            </a:extLst>
          </p:cNvPr>
          <p:cNvSpPr txBox="1"/>
          <p:nvPr/>
        </p:nvSpPr>
        <p:spPr>
          <a:xfrm>
            <a:off x="6287304" y="5972967"/>
            <a:ext cx="544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</a:rPr>
              <a:t>Пример данных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9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A1B8C-155E-476C-BF48-E6BDE489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94538"/>
            <a:ext cx="8640960" cy="557475"/>
          </a:xfrm>
        </p:spPr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5618A-2B06-3514-20B8-395BE99AEE1D}"/>
              </a:ext>
            </a:extLst>
          </p:cNvPr>
          <p:cNvSpPr txBox="1"/>
          <p:nvPr/>
        </p:nvSpPr>
        <p:spPr>
          <a:xfrm>
            <a:off x="11692425" y="6488668"/>
            <a:ext cx="49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7AE37-B8F8-DB83-645C-3F4256709B26}"/>
              </a:ext>
            </a:extLst>
          </p:cNvPr>
          <p:cNvSpPr txBox="1"/>
          <p:nvPr/>
        </p:nvSpPr>
        <p:spPr>
          <a:xfrm>
            <a:off x="0" y="6045038"/>
            <a:ext cx="544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Таблица пропусков (все станции)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A309C0-35C0-2D5A-37A5-CBD978FE2BE1}"/>
              </a:ext>
            </a:extLst>
          </p:cNvPr>
          <p:cNvSpPr txBox="1"/>
          <p:nvPr/>
        </p:nvSpPr>
        <p:spPr>
          <a:xfrm>
            <a:off x="6287305" y="6045038"/>
            <a:ext cx="544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Пропуски (Амдерма)</a:t>
            </a:r>
          </a:p>
        </p:txBody>
      </p:sp>
      <p:pic>
        <p:nvPicPr>
          <p:cNvPr id="7" name="Рисунок 6" descr="Изображение выглядит как текст, снимок экрана, Прямоугольник, Параллельный&#10;&#10;Автоматически созданное описание">
            <a:extLst>
              <a:ext uri="{FF2B5EF4-FFF2-40B4-BE49-F238E27FC236}">
                <a16:creationId xmlns:a16="http://schemas.microsoft.com/office/drawing/2014/main" id="{C524609F-6260-83FB-3FF1-4C22EE594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31" y="798382"/>
            <a:ext cx="6899447" cy="5174585"/>
          </a:xfrm>
          <a:prstGeom prst="rect">
            <a:avLst/>
          </a:prstGeom>
        </p:spPr>
      </p:pic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22C08ECA-BDD5-B0B2-3E74-8A70D3E3D00A}"/>
              </a:ext>
            </a:extLst>
          </p:cNvPr>
          <p:cNvGraphicFramePr>
            <a:graphicFrameLocks noGrp="1"/>
          </p:cNvGraphicFramePr>
          <p:nvPr/>
        </p:nvGraphicFramePr>
        <p:xfrm>
          <a:off x="554587" y="1357164"/>
          <a:ext cx="4336585" cy="3982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6332">
                  <a:extLst>
                    <a:ext uri="{9D8B030D-6E8A-4147-A177-3AD203B41FA5}">
                      <a16:colId xmlns:a16="http://schemas.microsoft.com/office/drawing/2014/main" val="2261629728"/>
                    </a:ext>
                  </a:extLst>
                </a:gridCol>
                <a:gridCol w="1510253">
                  <a:extLst>
                    <a:ext uri="{9D8B030D-6E8A-4147-A177-3AD203B41FA5}">
                      <a16:colId xmlns:a16="http://schemas.microsoft.com/office/drawing/2014/main" val="2521517899"/>
                    </a:ext>
                  </a:extLst>
                </a:gridCol>
              </a:tblGrid>
              <a:tr h="9463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Параметр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Общее количество пропусков 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1109113"/>
                  </a:ext>
                </a:extLst>
              </a:tr>
              <a:tr h="59149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Максимальная температура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1307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21334580"/>
                  </a:ext>
                </a:extLst>
              </a:tr>
              <a:tr h="59149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Минимальная температура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1365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25624043"/>
                  </a:ext>
                </a:extLst>
              </a:tr>
              <a:tr h="31546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Средняя температура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7974583"/>
                  </a:ext>
                </a:extLst>
              </a:tr>
              <a:tr h="31546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Атмосферное давление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172210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4074502"/>
                  </a:ext>
                </a:extLst>
              </a:tr>
              <a:tr h="31546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Скорость ветра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1354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55641962"/>
                  </a:ext>
                </a:extLst>
              </a:tr>
              <a:tr h="31546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Осадки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18795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6785039"/>
                  </a:ext>
                </a:extLst>
              </a:tr>
              <a:tr h="59149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Эффективаня температура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5888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517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10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A1B8C-155E-476C-BF48-E6BDE4897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94538"/>
            <a:ext cx="8640960" cy="557475"/>
          </a:xfrm>
        </p:spPr>
        <p:txBody>
          <a:bodyPr/>
          <a:lstStyle/>
          <a:p>
            <a:r>
              <a:rPr lang="ru-RU" dirty="0"/>
              <a:t>Данные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5618A-2B06-3514-20B8-395BE99AEE1D}"/>
              </a:ext>
            </a:extLst>
          </p:cNvPr>
          <p:cNvSpPr txBox="1"/>
          <p:nvPr/>
        </p:nvSpPr>
        <p:spPr>
          <a:xfrm>
            <a:off x="11805920" y="6488668"/>
            <a:ext cx="26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17AE37-B8F8-DB83-645C-3F4256709B26}"/>
              </a:ext>
            </a:extLst>
          </p:cNvPr>
          <p:cNvSpPr txBox="1"/>
          <p:nvPr/>
        </p:nvSpPr>
        <p:spPr>
          <a:xfrm>
            <a:off x="426720" y="1446928"/>
            <a:ext cx="916432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Работа с пропусками:</a:t>
            </a:r>
          </a:p>
          <a:p>
            <a:endParaRPr lang="ru-RU" sz="2000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Атмосферное давление – параметр удален из выборки;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Максимальная температура, минимальная температура, скорость ветра, осадки – замена пропусков интерполяцией;</a:t>
            </a:r>
          </a:p>
          <a:p>
            <a:pPr marL="285750" indent="-285750">
              <a:buFontTx/>
              <a:buChar char="-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Эффективная температура – замена пропусков по формуле.</a:t>
            </a:r>
          </a:p>
          <a:p>
            <a:endParaRPr lang="ru-RU" sz="20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ru-RU" sz="2000" dirty="0" err="1">
                <a:solidFill>
                  <a:schemeClr val="tx2">
                    <a:lumMod val="75000"/>
                  </a:schemeClr>
                </a:solidFill>
              </a:rPr>
              <a:t>Тэф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= - 2.7 + 1.04 T + 2.0 P - 0.65 v, где Т - температура воздуха (°С), Р - парциальное давление водяного пара (кПа), v - скорость ветра.</a:t>
            </a:r>
          </a:p>
          <a:p>
            <a:pPr marL="285750" indent="-285750">
              <a:buFontTx/>
              <a:buChar char="-"/>
            </a:pPr>
            <a:endParaRPr lang="ru-RU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8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8306A-A1E0-CE5A-3FFA-D8DFE26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годов-гомологов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7BF79F-26D1-D798-1CF7-0107953DF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Гомологи – года, которые однородны по состоянию температурных и погодных режимов 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Рассмотренные варианты поиска годов-гомологов:</a:t>
            </a:r>
          </a:p>
          <a:p>
            <a:r>
              <a:rPr lang="ru-RU" dirty="0"/>
              <a:t>Сравнение векторного расстояния между дневными значениями исследуемых параметров</a:t>
            </a:r>
          </a:p>
          <a:p>
            <a:r>
              <a:rPr lang="ru-RU" dirty="0"/>
              <a:t>Кластеризация временных рядов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3811D65-4AE2-5CA3-B8A5-EDDCA3B8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4320" y="6492875"/>
            <a:ext cx="2844800" cy="365125"/>
          </a:xfrm>
        </p:spPr>
        <p:txBody>
          <a:bodyPr/>
          <a:lstStyle/>
          <a:p>
            <a:pPr>
              <a:defRPr/>
            </a:pPr>
            <a:fld id="{A65C09FD-CEBA-4197-8B74-7D5D25F68BF8}" type="slidenum">
              <a:rPr lang="ru-RU" sz="1800" smtClean="0">
                <a:solidFill>
                  <a:schemeClr val="tx1"/>
                </a:solidFill>
              </a:rPr>
              <a:pPr>
                <a:defRPr/>
              </a:pPr>
              <a:t>9</a:t>
            </a:fld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47502"/>
      </p:ext>
    </p:extLst>
  </p:cSld>
  <p:clrMapOvr>
    <a:masterClrMapping/>
  </p:clrMapOvr>
</p:sld>
</file>

<file path=ppt/theme/theme1.xml><?xml version="1.0" encoding="utf-8"?>
<a:theme xmlns:a="http://schemas.openxmlformats.org/drawingml/2006/main" name="narfu_presentation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Cambria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631</Words>
  <Application>Microsoft Office PowerPoint</Application>
  <PresentationFormat>Широкоэкранный</PresentationFormat>
  <Paragraphs>137</Paragraphs>
  <Slides>21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Aptos Narrow</vt:lpstr>
      <vt:lpstr>Arial</vt:lpstr>
      <vt:lpstr>Calibri</vt:lpstr>
      <vt:lpstr>Cambria</vt:lpstr>
      <vt:lpstr>Times New Roman</vt:lpstr>
      <vt:lpstr>narfu_presentation</vt:lpstr>
      <vt:lpstr>Прогнозирование погоды на основе годов-гомологов </vt:lpstr>
      <vt:lpstr>Актуальность проекта</vt:lpstr>
      <vt:lpstr>Прогнозирование погодных условий</vt:lpstr>
      <vt:lpstr>Цель и задачи проекта</vt:lpstr>
      <vt:lpstr>Структура работы системы</vt:lpstr>
      <vt:lpstr>Данные</vt:lpstr>
      <vt:lpstr>Данные</vt:lpstr>
      <vt:lpstr>Данные</vt:lpstr>
      <vt:lpstr>Поиск годов-гомологов</vt:lpstr>
      <vt:lpstr>Поиск с помощью векторов</vt:lpstr>
      <vt:lpstr>Кластеризация временных рядов</vt:lpstr>
      <vt:lpstr>Кластеризация временных рядов</vt:lpstr>
      <vt:lpstr>Прогнозирование</vt:lpstr>
      <vt:lpstr>Прогнозирование SARIMAX</vt:lpstr>
      <vt:lpstr>Результат SARIMAX</vt:lpstr>
      <vt:lpstr>Корректировка по годам-гомологам</vt:lpstr>
      <vt:lpstr>Результаты корректировки</vt:lpstr>
      <vt:lpstr>Интерфейс программы</vt:lpstr>
      <vt:lpstr>Работа программы</vt:lpstr>
      <vt:lpstr>Результаты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информационного портала для ассоциации "НАНОК"</dc:title>
  <dc:creator>Admin</dc:creator>
  <cp:lastModifiedBy>Boris Teryukhin</cp:lastModifiedBy>
  <cp:revision>34</cp:revision>
  <dcterms:created xsi:type="dcterms:W3CDTF">2022-04-14T11:33:08Z</dcterms:created>
  <dcterms:modified xsi:type="dcterms:W3CDTF">2024-04-24T15:03:25Z</dcterms:modified>
</cp:coreProperties>
</file>